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62" r:id="rId4"/>
    <p:sldId id="367" r:id="rId5"/>
    <p:sldId id="380" r:id="rId6"/>
    <p:sldId id="381" r:id="rId7"/>
    <p:sldId id="385" r:id="rId8"/>
    <p:sldId id="382" r:id="rId9"/>
    <p:sldId id="383" r:id="rId10"/>
    <p:sldId id="386" r:id="rId11"/>
    <p:sldId id="389" r:id="rId12"/>
    <p:sldId id="387" r:id="rId13"/>
    <p:sldId id="390" r:id="rId14"/>
    <p:sldId id="388" r:id="rId15"/>
    <p:sldId id="392" r:id="rId16"/>
    <p:sldId id="391" r:id="rId17"/>
    <p:sldId id="393" r:id="rId18"/>
    <p:sldId id="394" r:id="rId19"/>
    <p:sldId id="395" r:id="rId20"/>
    <p:sldId id="396" r:id="rId21"/>
    <p:sldId id="398" r:id="rId22"/>
    <p:sldId id="399" r:id="rId23"/>
    <p:sldId id="400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57A98E"/>
    <a:srgbClr val="F5F5F5"/>
    <a:srgbClr val="F0F0F0"/>
    <a:srgbClr val="ECECEC"/>
    <a:srgbClr val="77B9A3"/>
    <a:srgbClr val="666666"/>
    <a:srgbClr val="474747"/>
    <a:srgbClr val="222222"/>
    <a:srgbClr val="2256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0" autoAdjust="0"/>
    <p:restoredTop sz="94660" autoAdjust="0"/>
  </p:normalViewPr>
  <p:slideViewPr>
    <p:cSldViewPr snapToGrid="0">
      <p:cViewPr varScale="1">
        <p:scale>
          <a:sx n="87" d="100"/>
          <a:sy n="87" d="100"/>
        </p:scale>
        <p:origin x="-499" y="-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454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1392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016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7402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5387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508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675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4000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9995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238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F7907F6-E94E-4333-9C66-194F43E28F27}" type="datetimeFigureOut">
              <a:rPr lang="ko-KR" altLang="en-US" smtClean="0"/>
              <a:t>2017-12-07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7D38AD5-029E-44F5-A943-BCFBA5D9FA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2130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5234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kobooks.us-east-2.elasticbeanstalk.com/" TargetMode="Externa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25854" y="1215942"/>
            <a:ext cx="4141800" cy="400110"/>
          </a:xfrm>
          <a:prstGeom prst="rect">
            <a:avLst/>
          </a:prstGeom>
          <a:solidFill>
            <a:srgbClr val="57A98E"/>
          </a:solidFill>
        </p:spPr>
        <p:txBody>
          <a:bodyPr wrap="square">
            <a:spAutoFit/>
          </a:bodyPr>
          <a:lstStyle/>
          <a:p>
            <a:r>
              <a:rPr lang="en-US" altLang="ko-KR" sz="2000" dirty="0" smtClean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2017-2</a:t>
            </a:r>
            <a:r>
              <a:rPr lang="ko-KR" altLang="en-US" sz="2000" dirty="0" smtClean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학기</a:t>
            </a:r>
            <a:r>
              <a:rPr lang="en-US" altLang="ko-KR" sz="2000" dirty="0" smtClean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, </a:t>
            </a:r>
            <a:r>
              <a:rPr lang="ko-KR" altLang="en-US" sz="2000" dirty="0" err="1" smtClean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웹서비스</a:t>
            </a:r>
            <a:r>
              <a:rPr lang="ko-KR" altLang="en-US" sz="2000" dirty="0" smtClean="0"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컴퓨팅 및 실습</a:t>
            </a:r>
            <a:endParaRPr lang="ko-KR" altLang="en-US" sz="2000" dirty="0">
              <a:solidFill>
                <a:schemeClr val="bg1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549641" y="2202038"/>
            <a:ext cx="7066357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600" dirty="0" err="1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웹서비스</a:t>
            </a:r>
            <a:r>
              <a:rPr lang="ko-KR" altLang="en-US" sz="66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</a:t>
            </a:r>
            <a:r>
              <a:rPr lang="ko-KR" altLang="en-US" sz="6600" dirty="0" err="1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텀프로젝트</a:t>
            </a:r>
            <a:endParaRPr lang="en-US" altLang="ko-KR" sz="1000" dirty="0">
              <a:solidFill>
                <a:srgbClr val="57A98E"/>
              </a:solidFill>
              <a:latin typeface="KoPub돋움체 Bold" panose="02020603020101020101" pitchFamily="18" charset="-127"/>
              <a:ea typeface="KoPub돋움체 Bold" panose="02020603020101020101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2639761" y="3402624"/>
            <a:ext cx="688610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5205810" y="4802484"/>
            <a:ext cx="17540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김 병 찬 </a:t>
            </a:r>
            <a:r>
              <a:rPr lang="en-US" altLang="ko-KR" sz="1600" dirty="0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|  </a:t>
            </a:r>
            <a:r>
              <a:rPr lang="ko-KR" altLang="en-US" sz="1600" dirty="0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강    산</a:t>
            </a:r>
            <a:endParaRPr lang="ko-KR" altLang="en-US" sz="16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4162495" y="3613666"/>
            <a:ext cx="38670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 err="1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코리아텍</a:t>
            </a:r>
            <a:r>
              <a:rPr lang="ko-KR" altLang="en-US" sz="24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책 장터 </a:t>
            </a:r>
            <a:r>
              <a:rPr lang="en-US" altLang="ko-KR" sz="24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: </a:t>
            </a:r>
            <a:r>
              <a:rPr lang="en-US" altLang="ko-KR" sz="2400" dirty="0" err="1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Ko_Books</a:t>
            </a:r>
            <a:endParaRPr lang="ko-KR" altLang="en-US" sz="20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767339" y="5579222"/>
            <a:ext cx="4630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AWS - http</a:t>
            </a:r>
            <a:r>
              <a:rPr lang="en-US" altLang="ko-KR" sz="1400" dirty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://kobooks.us-east-2.elasticbeanstalk.com</a:t>
            </a:r>
            <a:endParaRPr lang="ko-KR" altLang="en-US" sz="14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767339" y="5953636"/>
            <a:ext cx="53505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400" dirty="0" err="1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github</a:t>
            </a:r>
            <a:r>
              <a:rPr lang="en-US" altLang="ko-KR" sz="1400" dirty="0" smtClean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 </a:t>
            </a:r>
            <a:r>
              <a:rPr lang="en-US" altLang="ko-KR" sz="1400" dirty="0">
                <a:solidFill>
                  <a:srgbClr val="57A98E"/>
                </a:solidFill>
                <a:latin typeface="KoPub돋움체 Medium" panose="02020603020101020101" pitchFamily="18" charset="-127"/>
                <a:ea typeface="KoPub돋움체 Medium" panose="02020603020101020101" pitchFamily="18" charset="-127"/>
              </a:rPr>
              <a:t>- https://github.com/nemoland0506/webservice_project</a:t>
            </a:r>
            <a:endParaRPr lang="ko-KR" altLang="en-US" sz="1400" dirty="0">
              <a:latin typeface="KoPub돋움체 Medium" panose="02020603020101020101" pitchFamily="18" charset="-127"/>
              <a:ea typeface="KoPub돋움체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4829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/>
              <a:t>도서제목을 검색할 수 있도록 구현</a:t>
            </a:r>
            <a:endParaRPr lang="en-US" altLang="ko-KR" sz="2000" b="1" dirty="0" smtClean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7" b="5257"/>
          <a:stretch/>
        </p:blipFill>
        <p:spPr bwMode="auto">
          <a:xfrm>
            <a:off x="665268" y="2284766"/>
            <a:ext cx="8788097" cy="4278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92101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/>
              <a:t>도서제목을 검색할 수 있도록 구현</a:t>
            </a:r>
            <a:endParaRPr lang="en-US" altLang="ko-KR" sz="2000" b="1" dirty="0" smtClean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7" b="5257"/>
          <a:stretch/>
        </p:blipFill>
        <p:spPr bwMode="auto">
          <a:xfrm>
            <a:off x="665268" y="2284766"/>
            <a:ext cx="8788097" cy="4278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-411515" y="1837592"/>
            <a:ext cx="13285177" cy="4809393"/>
          </a:xfrm>
          <a:prstGeom prst="rect">
            <a:avLst/>
          </a:prstGeom>
          <a:solidFill>
            <a:schemeClr val="tx1">
              <a:lumMod val="50000"/>
              <a:lumOff val="50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0418" y="2646878"/>
            <a:ext cx="109911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&lt;script&gt;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$(document).ready(</a:t>
            </a:r>
            <a:r>
              <a:rPr lang="en-US" altLang="ko-KR" b="1" dirty="0" smtClean="0">
                <a:solidFill>
                  <a:schemeClr val="bg1"/>
                </a:solidFill>
              </a:rPr>
              <a:t>function</a:t>
            </a:r>
            <a:r>
              <a:rPr lang="en-US" altLang="ko-KR" dirty="0" smtClean="0">
                <a:solidFill>
                  <a:schemeClr val="bg1"/>
                </a:solidFill>
              </a:rPr>
              <a:t>() {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$("#keyword").</a:t>
            </a:r>
            <a:r>
              <a:rPr lang="en-US" altLang="ko-KR" dirty="0" err="1" smtClean="0">
                <a:solidFill>
                  <a:schemeClr val="bg1"/>
                </a:solidFill>
              </a:rPr>
              <a:t>keyup</a:t>
            </a:r>
            <a:r>
              <a:rPr lang="en-US" altLang="ko-KR" dirty="0" smtClean="0">
                <a:solidFill>
                  <a:schemeClr val="bg1"/>
                </a:solidFill>
              </a:rPr>
              <a:t>(</a:t>
            </a:r>
            <a:r>
              <a:rPr lang="en-US" altLang="ko-KR" b="1" dirty="0" smtClean="0">
                <a:solidFill>
                  <a:schemeClr val="bg1"/>
                </a:solidFill>
              </a:rPr>
              <a:t>function</a:t>
            </a:r>
            <a:r>
              <a:rPr lang="en-US" altLang="ko-KR" dirty="0" smtClean="0">
                <a:solidFill>
                  <a:schemeClr val="bg1"/>
                </a:solidFill>
              </a:rPr>
              <a:t>() {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    </a:t>
            </a:r>
            <a:r>
              <a:rPr lang="en-US" altLang="ko-KR" b="1" dirty="0" err="1" smtClean="0">
                <a:solidFill>
                  <a:schemeClr val="bg1"/>
                </a:solidFill>
              </a:rPr>
              <a:t>var</a:t>
            </a:r>
            <a:r>
              <a:rPr lang="en-US" altLang="ko-KR" b="1" dirty="0" smtClean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k = $(</a:t>
            </a:r>
            <a:r>
              <a:rPr lang="en-US" altLang="ko-KR" b="1" dirty="0" smtClean="0">
                <a:solidFill>
                  <a:schemeClr val="bg1"/>
                </a:solidFill>
              </a:rPr>
              <a:t>this</a:t>
            </a:r>
            <a:r>
              <a:rPr lang="en-US" altLang="ko-KR" dirty="0" smtClean="0">
                <a:solidFill>
                  <a:schemeClr val="bg1"/>
                </a:solidFill>
              </a:rPr>
              <a:t>).</a:t>
            </a:r>
            <a:r>
              <a:rPr lang="en-US" altLang="ko-KR" dirty="0" err="1" smtClean="0">
                <a:solidFill>
                  <a:schemeClr val="bg1"/>
                </a:solidFill>
              </a:rPr>
              <a:t>val</a:t>
            </a:r>
            <a:r>
              <a:rPr lang="en-US" altLang="ko-KR" dirty="0" smtClean="0">
                <a:solidFill>
                  <a:schemeClr val="bg1"/>
                </a:solidFill>
              </a:rPr>
              <a:t>();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    $("#user-table &gt; </a:t>
            </a:r>
            <a:r>
              <a:rPr lang="en-US" altLang="ko-KR" dirty="0" err="1" smtClean="0">
                <a:solidFill>
                  <a:schemeClr val="bg1"/>
                </a:solidFill>
              </a:rPr>
              <a:t>tbody</a:t>
            </a:r>
            <a:r>
              <a:rPr lang="en-US" altLang="ko-KR" dirty="0" smtClean="0">
                <a:solidFill>
                  <a:schemeClr val="bg1"/>
                </a:solidFill>
              </a:rPr>
              <a:t> &gt; </a:t>
            </a:r>
            <a:r>
              <a:rPr lang="en-US" altLang="ko-KR" dirty="0" err="1" smtClean="0">
                <a:solidFill>
                  <a:schemeClr val="bg1"/>
                </a:solidFill>
              </a:rPr>
              <a:t>tr</a:t>
            </a:r>
            <a:r>
              <a:rPr lang="en-US" altLang="ko-KR" dirty="0" smtClean="0">
                <a:solidFill>
                  <a:schemeClr val="bg1"/>
                </a:solidFill>
              </a:rPr>
              <a:t>").hide();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    </a:t>
            </a:r>
            <a:r>
              <a:rPr lang="en-US" altLang="ko-KR" b="1" dirty="0" err="1" smtClean="0">
                <a:solidFill>
                  <a:schemeClr val="bg1"/>
                </a:solidFill>
              </a:rPr>
              <a:t>var</a:t>
            </a:r>
            <a:r>
              <a:rPr lang="en-US" altLang="ko-KR" b="1" dirty="0" smtClean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temp = $("#user-table &gt; </a:t>
            </a:r>
            <a:r>
              <a:rPr lang="en-US" altLang="ko-KR" dirty="0" err="1" smtClean="0">
                <a:solidFill>
                  <a:schemeClr val="bg1"/>
                </a:solidFill>
              </a:rPr>
              <a:t>tbody</a:t>
            </a:r>
            <a:r>
              <a:rPr lang="en-US" altLang="ko-KR" dirty="0" smtClean="0">
                <a:solidFill>
                  <a:schemeClr val="bg1"/>
                </a:solidFill>
              </a:rPr>
              <a:t> &gt; </a:t>
            </a:r>
            <a:r>
              <a:rPr lang="en-US" altLang="ko-KR" dirty="0" err="1" smtClean="0">
                <a:solidFill>
                  <a:schemeClr val="bg1"/>
                </a:solidFill>
              </a:rPr>
              <a:t>tr</a:t>
            </a:r>
            <a:r>
              <a:rPr lang="en-US" altLang="ko-KR" dirty="0" smtClean="0">
                <a:solidFill>
                  <a:schemeClr val="bg1"/>
                </a:solidFill>
              </a:rPr>
              <a:t> &gt; </a:t>
            </a:r>
            <a:r>
              <a:rPr lang="en-US" altLang="ko-KR" dirty="0" err="1" smtClean="0">
                <a:solidFill>
                  <a:schemeClr val="bg1"/>
                </a:solidFill>
              </a:rPr>
              <a:t>td:nth-child</a:t>
            </a:r>
            <a:r>
              <a:rPr lang="en-US" altLang="ko-KR" dirty="0" smtClean="0">
                <a:solidFill>
                  <a:schemeClr val="bg1"/>
                </a:solidFill>
              </a:rPr>
              <a:t>(5n+2):contains('" + k + "')");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/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    $(temp).parent().show();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    });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    });</a:t>
            </a:r>
            <a:br>
              <a:rPr lang="en-US" altLang="ko-KR" dirty="0" smtClean="0">
                <a:solidFill>
                  <a:schemeClr val="bg1"/>
                </a:solidFill>
              </a:rPr>
            </a:br>
            <a:r>
              <a:rPr lang="en-US" altLang="ko-KR" dirty="0" smtClean="0">
                <a:solidFill>
                  <a:schemeClr val="bg1"/>
                </a:solidFill>
              </a:rPr>
              <a:t>&lt;/script&gt;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736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/>
              <a:t>전화번호는 개인정보 보호를 위해 버튼 </a:t>
            </a:r>
            <a:r>
              <a:rPr lang="ko-KR" altLang="en-US" sz="2000" b="1" dirty="0" err="1" smtClean="0"/>
              <a:t>토글기능으로</a:t>
            </a:r>
            <a:r>
              <a:rPr lang="ko-KR" altLang="en-US" sz="2000" b="1" dirty="0" smtClean="0"/>
              <a:t> 공개</a:t>
            </a:r>
            <a:endParaRPr lang="en-US" altLang="ko-KR" sz="2000" b="1" dirty="0" smtClean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8" b="5384"/>
          <a:stretch/>
        </p:blipFill>
        <p:spPr bwMode="auto">
          <a:xfrm>
            <a:off x="652235" y="2284766"/>
            <a:ext cx="8801130" cy="4278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096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전화번호는 개인정보 보호를 위해 버튼 </a:t>
            </a:r>
            <a:r>
              <a:rPr lang="ko-KR" altLang="en-US" sz="2000" b="1" dirty="0" err="1"/>
              <a:t>토글기능으로</a:t>
            </a:r>
            <a:r>
              <a:rPr lang="ko-KR" altLang="en-US" sz="2000" b="1" dirty="0"/>
              <a:t> 공개</a:t>
            </a:r>
            <a:endParaRPr lang="en-US" altLang="ko-KR" sz="2000" b="1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8" b="5384"/>
          <a:stretch/>
        </p:blipFill>
        <p:spPr bwMode="auto">
          <a:xfrm>
            <a:off x="652235" y="2284766"/>
            <a:ext cx="8801130" cy="4278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-411515" y="1837592"/>
            <a:ext cx="13285177" cy="4809393"/>
          </a:xfrm>
          <a:prstGeom prst="rect">
            <a:avLst/>
          </a:prstGeom>
          <a:solidFill>
            <a:schemeClr val="tx1">
              <a:lumMod val="50000"/>
              <a:lumOff val="50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0418" y="2646878"/>
            <a:ext cx="109911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&lt;div id="</a:t>
            </a:r>
            <a:r>
              <a:rPr lang="en-US" altLang="ko-KR" dirty="0" err="1">
                <a:solidFill>
                  <a:schemeClr val="bg1"/>
                </a:solidFill>
              </a:rPr>
              <a:t>btn</a:t>
            </a:r>
            <a:r>
              <a:rPr lang="en-US" altLang="ko-KR" dirty="0">
                <a:solidFill>
                  <a:schemeClr val="bg1"/>
                </a:solidFill>
              </a:rPr>
              <a:t>_</a:t>
            </a:r>
            <a:r>
              <a:rPr lang="en-US" altLang="ko-KR" b="1" dirty="0">
                <a:solidFill>
                  <a:schemeClr val="bg1"/>
                </a:solidFill>
              </a:rPr>
              <a:t>${</a:t>
            </a:r>
            <a:r>
              <a:rPr lang="en-US" altLang="ko-KR" dirty="0">
                <a:solidFill>
                  <a:schemeClr val="bg1"/>
                </a:solidFill>
              </a:rPr>
              <a:t>b.id</a:t>
            </a:r>
            <a:r>
              <a:rPr lang="en-US" altLang="ko-KR" b="1" dirty="0">
                <a:solidFill>
                  <a:schemeClr val="bg1"/>
                </a:solidFill>
              </a:rPr>
              <a:t>}</a:t>
            </a:r>
            <a:r>
              <a:rPr lang="en-US" altLang="ko-KR" dirty="0">
                <a:solidFill>
                  <a:schemeClr val="bg1"/>
                </a:solidFill>
              </a:rPr>
              <a:t>" style="</a:t>
            </a:r>
            <a:r>
              <a:rPr lang="en-US" altLang="ko-KR" dirty="0" err="1">
                <a:solidFill>
                  <a:schemeClr val="bg1"/>
                </a:solidFill>
              </a:rPr>
              <a:t>float</a:t>
            </a:r>
            <a:r>
              <a:rPr lang="en-US" altLang="ko-KR" dirty="0" err="1">
                <a:solidFill>
                  <a:schemeClr val="bg1"/>
                </a:solidFill>
              </a:rPr>
              <a:t>:</a:t>
            </a:r>
            <a:r>
              <a:rPr lang="en-US" altLang="ko-KR" dirty="0" err="1">
                <a:solidFill>
                  <a:schemeClr val="bg1"/>
                </a:solidFill>
              </a:rPr>
              <a:t>left</a:t>
            </a:r>
            <a:r>
              <a:rPr lang="en-US" altLang="ko-KR" dirty="0" smtClean="0">
                <a:solidFill>
                  <a:schemeClr val="bg1"/>
                </a:solidFill>
              </a:rPr>
              <a:t>;"&gt;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&lt;button id="btn1" class="</a:t>
            </a:r>
            <a:r>
              <a:rPr lang="en-US" altLang="ko-KR" dirty="0" err="1">
                <a:solidFill>
                  <a:schemeClr val="bg1"/>
                </a:solidFill>
              </a:rPr>
              <a:t>animation_test</a:t>
            </a:r>
            <a:r>
              <a:rPr lang="en-US" altLang="ko-KR" dirty="0">
                <a:solidFill>
                  <a:schemeClr val="bg1"/>
                </a:solidFill>
              </a:rPr>
              <a:t>" style</a:t>
            </a:r>
            <a:r>
              <a:rPr lang="en-US" altLang="ko-KR" dirty="0" smtClean="0">
                <a:solidFill>
                  <a:schemeClr val="bg1"/>
                </a:solidFill>
              </a:rPr>
              <a:t>=“…;"&gt;</a:t>
            </a:r>
            <a:r>
              <a:rPr lang="ko-KR" altLang="en-US" dirty="0">
                <a:solidFill>
                  <a:schemeClr val="bg1"/>
                </a:solidFill>
              </a:rPr>
              <a:t>판매자</a:t>
            </a:r>
            <a:r>
              <a:rPr lang="en-US" altLang="ko-KR" dirty="0">
                <a:solidFill>
                  <a:schemeClr val="bg1"/>
                </a:solidFill>
              </a:rPr>
              <a:t>&lt;/button</a:t>
            </a:r>
            <a:r>
              <a:rPr lang="en-US" altLang="ko-KR" dirty="0" smtClean="0">
                <a:solidFill>
                  <a:schemeClr val="bg1"/>
                </a:solidFill>
              </a:rPr>
              <a:t>&gt;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&lt;button id="btn2" class="</a:t>
            </a:r>
            <a:r>
              <a:rPr lang="en-US" altLang="ko-KR" dirty="0" err="1">
                <a:solidFill>
                  <a:schemeClr val="bg1"/>
                </a:solidFill>
              </a:rPr>
              <a:t>animation_test</a:t>
            </a:r>
            <a:r>
              <a:rPr lang="en-US" altLang="ko-KR" dirty="0">
                <a:solidFill>
                  <a:schemeClr val="bg1"/>
                </a:solidFill>
              </a:rPr>
              <a:t> hide" style</a:t>
            </a:r>
            <a:r>
              <a:rPr lang="en-US" altLang="ko-KR" dirty="0" smtClean="0">
                <a:solidFill>
                  <a:schemeClr val="bg1"/>
                </a:solidFill>
              </a:rPr>
              <a:t>=“…;"&gt;&lt;</a:t>
            </a:r>
            <a:r>
              <a:rPr lang="en-US" altLang="ko-KR" dirty="0">
                <a:solidFill>
                  <a:schemeClr val="bg1"/>
                </a:solidFill>
              </a:rPr>
              <a:t>small&gt;</a:t>
            </a:r>
            <a:r>
              <a:rPr lang="en-US" altLang="ko-KR" b="1" dirty="0">
                <a:solidFill>
                  <a:schemeClr val="bg1"/>
                </a:solidFill>
              </a:rPr>
              <a:t>${</a:t>
            </a:r>
            <a:r>
              <a:rPr lang="en-US" altLang="ko-KR" dirty="0" err="1">
                <a:solidFill>
                  <a:schemeClr val="bg1"/>
                </a:solidFill>
              </a:rPr>
              <a:t>b.phone</a:t>
            </a:r>
            <a:r>
              <a:rPr lang="en-US" altLang="ko-KR" b="1" dirty="0">
                <a:solidFill>
                  <a:schemeClr val="bg1"/>
                </a:solidFill>
              </a:rPr>
              <a:t>}</a:t>
            </a:r>
            <a:r>
              <a:rPr lang="en-US" altLang="ko-KR" dirty="0">
                <a:solidFill>
                  <a:schemeClr val="bg1"/>
                </a:solidFill>
              </a:rPr>
              <a:t>&lt;/small&gt;&lt;/button</a:t>
            </a:r>
            <a:r>
              <a:rPr lang="en-US" altLang="ko-KR" dirty="0" smtClean="0">
                <a:solidFill>
                  <a:schemeClr val="bg1"/>
                </a:solidFill>
              </a:rPr>
              <a:t>&gt;     </a:t>
            </a:r>
          </a:p>
          <a:p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 &lt;</a:t>
            </a:r>
            <a:r>
              <a:rPr lang="en-US" altLang="ko-KR" dirty="0">
                <a:solidFill>
                  <a:schemeClr val="bg1"/>
                </a:solidFill>
              </a:rPr>
              <a:t>input type="checkbox" class="hide"/&gt;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&lt;/div</a:t>
            </a:r>
            <a:r>
              <a:rPr lang="en-US" altLang="ko-KR" dirty="0" smtClean="0">
                <a:solidFill>
                  <a:schemeClr val="bg1"/>
                </a:solidFill>
              </a:rPr>
              <a:t>&gt;</a:t>
            </a:r>
          </a:p>
          <a:p>
            <a:endParaRPr lang="en-US" altLang="ko-KR" dirty="0">
              <a:solidFill>
                <a:schemeClr val="bg1"/>
              </a:solidFill>
            </a:endParaRPr>
          </a:p>
          <a:p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2435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전화번호는 개인정보 보호를 위해 버튼 </a:t>
            </a:r>
            <a:r>
              <a:rPr lang="ko-KR" altLang="en-US" sz="2000" b="1" dirty="0" err="1"/>
              <a:t>토글기능으로</a:t>
            </a:r>
            <a:r>
              <a:rPr lang="ko-KR" altLang="en-US" sz="2000" b="1" dirty="0"/>
              <a:t> 공개</a:t>
            </a:r>
            <a:endParaRPr lang="en-US" altLang="ko-KR" sz="2000" b="1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8" b="5384"/>
          <a:stretch/>
        </p:blipFill>
        <p:spPr bwMode="auto">
          <a:xfrm>
            <a:off x="652235" y="2284766"/>
            <a:ext cx="8801130" cy="42786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직사각형 11"/>
          <p:cNvSpPr/>
          <p:nvPr/>
        </p:nvSpPr>
        <p:spPr>
          <a:xfrm>
            <a:off x="-411515" y="1837592"/>
            <a:ext cx="13285177" cy="4809393"/>
          </a:xfrm>
          <a:prstGeom prst="rect">
            <a:avLst/>
          </a:prstGeom>
          <a:solidFill>
            <a:schemeClr val="tx1">
              <a:lumMod val="50000"/>
              <a:lumOff val="50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00418" y="2195101"/>
            <a:ext cx="109911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&lt;script</a:t>
            </a:r>
            <a:r>
              <a:rPr lang="en-US" altLang="ko-KR" dirty="0" smtClean="0">
                <a:solidFill>
                  <a:schemeClr val="bg1"/>
                </a:solidFill>
              </a:rPr>
              <a:t>&gt;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b="1" dirty="0">
                <a:solidFill>
                  <a:schemeClr val="bg1"/>
                </a:solidFill>
              </a:rPr>
              <a:t>function </a:t>
            </a:r>
            <a:r>
              <a:rPr lang="en-US" altLang="ko-KR" dirty="0">
                <a:solidFill>
                  <a:schemeClr val="bg1"/>
                </a:solidFill>
              </a:rPr>
              <a:t>($) {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$.</a:t>
            </a:r>
            <a:r>
              <a:rPr lang="en-US" altLang="ko-KR" dirty="0" err="1">
                <a:solidFill>
                  <a:schemeClr val="bg1"/>
                </a:solidFill>
              </a:rPr>
              <a:t>fn.</a:t>
            </a:r>
            <a:r>
              <a:rPr lang="en-US" altLang="ko-KR" dirty="0" err="1">
                <a:solidFill>
                  <a:schemeClr val="bg1"/>
                </a:solidFill>
              </a:rPr>
              <a:t>simpleToggleBtn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= </a:t>
            </a:r>
            <a:r>
              <a:rPr lang="en-US" altLang="ko-KR" b="1" dirty="0">
                <a:solidFill>
                  <a:schemeClr val="bg1"/>
                </a:solidFill>
              </a:rPr>
              <a:t>function </a:t>
            </a:r>
            <a:r>
              <a:rPr lang="en-US" altLang="ko-KR" dirty="0">
                <a:solidFill>
                  <a:schemeClr val="bg1"/>
                </a:solidFill>
              </a:rPr>
              <a:t>() </a:t>
            </a:r>
            <a:r>
              <a:rPr lang="en-US" altLang="ko-KR" dirty="0" smtClean="0">
                <a:solidFill>
                  <a:schemeClr val="bg1"/>
                </a:solidFill>
              </a:rPr>
              <a:t>{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btns</a:t>
            </a:r>
            <a:r>
              <a:rPr lang="en-US" altLang="ko-KR" dirty="0">
                <a:solidFill>
                  <a:schemeClr val="bg1"/>
                </a:solidFill>
              </a:rPr>
              <a:t> = $(</a:t>
            </a:r>
            <a:r>
              <a:rPr lang="en-US" altLang="ko-KR" b="1" dirty="0">
                <a:solidFill>
                  <a:schemeClr val="bg1"/>
                </a:solidFill>
              </a:rPr>
              <a:t>this</a:t>
            </a:r>
            <a:r>
              <a:rPr lang="en-US" altLang="ko-KR" dirty="0">
                <a:solidFill>
                  <a:schemeClr val="bg1"/>
                </a:solidFill>
              </a:rPr>
              <a:t>).find(</a:t>
            </a:r>
            <a:r>
              <a:rPr lang="en-US" altLang="ko-KR" dirty="0">
                <a:solidFill>
                  <a:schemeClr val="bg1"/>
                </a:solidFill>
              </a:rPr>
              <a:t>"button"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, // </a:t>
            </a:r>
            <a:r>
              <a:rPr lang="ko-KR" altLang="en-US" dirty="0">
                <a:solidFill>
                  <a:schemeClr val="bg1"/>
                </a:solidFill>
              </a:rPr>
              <a:t>버튼 그룹 내 버튼들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    </a:t>
            </a:r>
            <a:r>
              <a:rPr lang="en-US" altLang="ko-KR" dirty="0" err="1">
                <a:solidFill>
                  <a:schemeClr val="bg1"/>
                </a:solidFill>
              </a:rPr>
              <a:t>checkBox</a:t>
            </a:r>
            <a:r>
              <a:rPr lang="en-US" altLang="ko-KR" dirty="0">
                <a:solidFill>
                  <a:schemeClr val="bg1"/>
                </a:solidFill>
              </a:rPr>
              <a:t> = $(</a:t>
            </a:r>
            <a:r>
              <a:rPr lang="en-US" altLang="ko-KR" dirty="0">
                <a:solidFill>
                  <a:schemeClr val="bg1"/>
                </a:solidFill>
              </a:rPr>
              <a:t>"</a:t>
            </a:r>
            <a:r>
              <a:rPr lang="en-US" altLang="ko-KR" dirty="0" err="1">
                <a:solidFill>
                  <a:schemeClr val="bg1"/>
                </a:solidFill>
              </a:rPr>
              <a:t>input:checkbox</a:t>
            </a:r>
            <a:r>
              <a:rPr lang="en-US" altLang="ko-KR" dirty="0" smtClean="0">
                <a:solidFill>
                  <a:schemeClr val="bg1"/>
                </a:solidFill>
              </a:rPr>
              <a:t>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</a:t>
            </a:r>
            <a:r>
              <a:rPr lang="en-US" altLang="ko-KR" dirty="0" err="1">
                <a:solidFill>
                  <a:schemeClr val="bg1"/>
                </a:solidFill>
              </a:rPr>
              <a:t>btns.on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"click", </a:t>
            </a:r>
            <a:r>
              <a:rPr lang="en-US" altLang="ko-KR" b="1" dirty="0">
                <a:solidFill>
                  <a:schemeClr val="bg1"/>
                </a:solidFill>
              </a:rPr>
              <a:t>function </a:t>
            </a:r>
            <a:r>
              <a:rPr lang="en-US" altLang="ko-KR" dirty="0">
                <a:solidFill>
                  <a:schemeClr val="bg1"/>
                </a:solidFill>
              </a:rPr>
              <a:t>() { </a:t>
            </a:r>
            <a:r>
              <a:rPr lang="en-US" altLang="ko-KR" dirty="0">
                <a:solidFill>
                  <a:schemeClr val="bg1"/>
                </a:solidFill>
              </a:rPr>
              <a:t>// </a:t>
            </a:r>
            <a:r>
              <a:rPr lang="ko-KR" altLang="en-US" dirty="0">
                <a:solidFill>
                  <a:schemeClr val="bg1"/>
                </a:solidFill>
              </a:rPr>
              <a:t>버튼들 중 클릭한 버튼에 함수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    </a:t>
            </a:r>
            <a:r>
              <a:rPr lang="en-US" altLang="ko-KR" dirty="0">
                <a:solidFill>
                  <a:schemeClr val="bg1"/>
                </a:solidFill>
              </a:rPr>
              <a:t>$(</a:t>
            </a:r>
            <a:r>
              <a:rPr lang="en-US" altLang="ko-KR" b="1" dirty="0">
                <a:solidFill>
                  <a:schemeClr val="bg1"/>
                </a:solidFill>
              </a:rPr>
              <a:t>this</a:t>
            </a:r>
            <a:r>
              <a:rPr lang="en-US" altLang="ko-KR" dirty="0">
                <a:solidFill>
                  <a:schemeClr val="bg1"/>
                </a:solidFill>
              </a:rPr>
              <a:t>).</a:t>
            </a:r>
            <a:r>
              <a:rPr lang="en-US" altLang="ko-KR" dirty="0" err="1">
                <a:solidFill>
                  <a:schemeClr val="bg1"/>
                </a:solidFill>
              </a:rPr>
              <a:t>addClass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"hide"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    </a:t>
            </a:r>
            <a:r>
              <a:rPr lang="en-US" altLang="ko-KR" dirty="0">
                <a:solidFill>
                  <a:schemeClr val="bg1"/>
                </a:solidFill>
              </a:rPr>
              <a:t>$(</a:t>
            </a:r>
            <a:r>
              <a:rPr lang="en-US" altLang="ko-KR" b="1" dirty="0">
                <a:solidFill>
                  <a:schemeClr val="bg1"/>
                </a:solidFill>
              </a:rPr>
              <a:t>this</a:t>
            </a:r>
            <a:r>
              <a:rPr lang="en-US" altLang="ko-KR" dirty="0">
                <a:solidFill>
                  <a:schemeClr val="bg1"/>
                </a:solidFill>
              </a:rPr>
              <a:t>).siblings(</a:t>
            </a:r>
            <a:r>
              <a:rPr lang="en-US" altLang="ko-KR" dirty="0">
                <a:solidFill>
                  <a:schemeClr val="bg1"/>
                </a:solidFill>
              </a:rPr>
              <a:t>"button"</a:t>
            </a:r>
            <a:r>
              <a:rPr lang="en-US" altLang="ko-KR" dirty="0">
                <a:solidFill>
                  <a:schemeClr val="bg1"/>
                </a:solidFill>
              </a:rPr>
              <a:t>).</a:t>
            </a:r>
            <a:r>
              <a:rPr lang="en-US" altLang="ko-KR" dirty="0" err="1">
                <a:solidFill>
                  <a:schemeClr val="bg1"/>
                </a:solidFill>
              </a:rPr>
              <a:t>removeClass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"hide</a:t>
            </a:r>
            <a:r>
              <a:rPr lang="en-US" altLang="ko-KR" dirty="0" smtClean="0">
                <a:solidFill>
                  <a:schemeClr val="bg1"/>
                </a:solidFill>
              </a:rPr>
              <a:t>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    </a:t>
            </a:r>
            <a:r>
              <a:rPr lang="en-US" altLang="ko-KR" dirty="0">
                <a:solidFill>
                  <a:schemeClr val="bg1"/>
                </a:solidFill>
              </a:rPr>
              <a:t>$(</a:t>
            </a:r>
            <a:r>
              <a:rPr lang="en-US" altLang="ko-KR" b="1" dirty="0">
                <a:solidFill>
                  <a:schemeClr val="bg1"/>
                </a:solidFill>
              </a:rPr>
              <a:t>this</a:t>
            </a:r>
            <a:r>
              <a:rPr lang="en-US" altLang="ko-KR" dirty="0">
                <a:solidFill>
                  <a:schemeClr val="bg1"/>
                </a:solidFill>
              </a:rPr>
              <a:t>).first().</a:t>
            </a:r>
            <a:r>
              <a:rPr lang="en-US" altLang="ko-KR" dirty="0" err="1">
                <a:solidFill>
                  <a:schemeClr val="bg1"/>
                </a:solidFill>
              </a:rPr>
              <a:t>hasClass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"hide"</a:t>
            </a:r>
            <a:r>
              <a:rPr lang="en-US" altLang="ko-KR" dirty="0">
                <a:solidFill>
                  <a:schemeClr val="bg1"/>
                </a:solidFill>
              </a:rPr>
              <a:t>) ? </a:t>
            </a:r>
            <a:r>
              <a:rPr lang="en-US" altLang="ko-KR" dirty="0" err="1">
                <a:solidFill>
                  <a:schemeClr val="bg1"/>
                </a:solidFill>
              </a:rPr>
              <a:t>checkBox.attr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</a:t>
            </a:r>
            <a:r>
              <a:rPr lang="en-US" altLang="ko-KR" dirty="0" err="1">
                <a:solidFill>
                  <a:schemeClr val="bg1"/>
                </a:solidFill>
              </a:rPr>
              <a:t>checked",</a:t>
            </a:r>
            <a:r>
              <a:rPr lang="en-US" altLang="ko-KR" b="1" dirty="0" err="1">
                <a:solidFill>
                  <a:schemeClr val="bg1"/>
                </a:solidFill>
              </a:rPr>
              <a:t>true</a:t>
            </a:r>
            <a:r>
              <a:rPr lang="en-US" altLang="ko-KR" dirty="0">
                <a:solidFill>
                  <a:schemeClr val="bg1"/>
                </a:solidFill>
              </a:rPr>
              <a:t>) : </a:t>
            </a:r>
            <a:r>
              <a:rPr lang="en-US" altLang="ko-KR" dirty="0" err="1">
                <a:solidFill>
                  <a:schemeClr val="bg1"/>
                </a:solidFill>
              </a:rPr>
              <a:t>checkBox.attr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</a:t>
            </a:r>
            <a:r>
              <a:rPr lang="en-US" altLang="ko-KR" dirty="0" err="1">
                <a:solidFill>
                  <a:schemeClr val="bg1"/>
                </a:solidFill>
              </a:rPr>
              <a:t>checked",</a:t>
            </a:r>
            <a:r>
              <a:rPr lang="en-US" altLang="ko-KR" b="1" dirty="0" err="1">
                <a:solidFill>
                  <a:schemeClr val="bg1"/>
                </a:solidFill>
              </a:rPr>
              <a:t>false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    </a:t>
            </a:r>
            <a:r>
              <a:rPr lang="en-US" altLang="ko-KR" dirty="0">
                <a:solidFill>
                  <a:schemeClr val="bg1"/>
                </a:solidFill>
              </a:rPr>
              <a:t>})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dirty="0">
                <a:solidFill>
                  <a:schemeClr val="bg1"/>
                </a:solidFill>
              </a:rPr>
              <a:t>}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}(jQuery</a:t>
            </a:r>
            <a:r>
              <a:rPr lang="en-US" altLang="ko-KR" dirty="0" smtClean="0">
                <a:solidFill>
                  <a:schemeClr val="bg1"/>
                </a:solidFill>
              </a:rPr>
              <a:t>));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/>
            </a:r>
            <a:br>
              <a:rPr lang="ko-KR" altLang="en-US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    </a:t>
            </a:r>
            <a:r>
              <a:rPr lang="en-US" altLang="ko-KR" dirty="0">
                <a:solidFill>
                  <a:schemeClr val="bg1"/>
                </a:solidFill>
              </a:rPr>
              <a:t>$(</a:t>
            </a:r>
            <a:r>
              <a:rPr lang="en-US" altLang="ko-KR" dirty="0">
                <a:solidFill>
                  <a:schemeClr val="bg1"/>
                </a:solidFill>
              </a:rPr>
              <a:t>"#</a:t>
            </a:r>
            <a:r>
              <a:rPr lang="en-US" altLang="ko-KR" dirty="0" err="1">
                <a:solidFill>
                  <a:schemeClr val="bg1"/>
                </a:solidFill>
              </a:rPr>
              <a:t>btn</a:t>
            </a:r>
            <a:r>
              <a:rPr lang="en-US" altLang="ko-KR" dirty="0">
                <a:solidFill>
                  <a:schemeClr val="bg1"/>
                </a:solidFill>
              </a:rPr>
              <a:t>_</a:t>
            </a:r>
            <a:r>
              <a:rPr lang="en-US" altLang="ko-KR" b="1" dirty="0">
                <a:solidFill>
                  <a:schemeClr val="bg1"/>
                </a:solidFill>
              </a:rPr>
              <a:t>${</a:t>
            </a:r>
            <a:r>
              <a:rPr lang="en-US" altLang="ko-KR" dirty="0">
                <a:solidFill>
                  <a:schemeClr val="bg1"/>
                </a:solidFill>
              </a:rPr>
              <a:t>b.id</a:t>
            </a:r>
            <a:r>
              <a:rPr lang="en-US" altLang="ko-KR" b="1" dirty="0">
                <a:solidFill>
                  <a:schemeClr val="bg1"/>
                </a:solidFill>
              </a:rPr>
              <a:t>}</a:t>
            </a:r>
            <a:r>
              <a:rPr lang="en-US" altLang="ko-KR" dirty="0">
                <a:solidFill>
                  <a:schemeClr val="bg1"/>
                </a:solidFill>
              </a:rPr>
              <a:t>"</a:t>
            </a:r>
            <a:r>
              <a:rPr lang="en-US" altLang="ko-KR" dirty="0">
                <a:solidFill>
                  <a:schemeClr val="bg1"/>
                </a:solidFill>
              </a:rPr>
              <a:t>).</a:t>
            </a:r>
            <a:r>
              <a:rPr lang="en-US" altLang="ko-KR" dirty="0" err="1">
                <a:solidFill>
                  <a:schemeClr val="bg1"/>
                </a:solidFill>
              </a:rPr>
              <a:t>simpleToggleBtn</a:t>
            </a:r>
            <a:r>
              <a:rPr lang="en-US" altLang="ko-KR" dirty="0" smtClean="0">
                <a:solidFill>
                  <a:schemeClr val="bg1"/>
                </a:solidFill>
              </a:rPr>
              <a:t>();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&lt;/script&gt;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672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10386" y="1541730"/>
            <a:ext cx="1356462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600" dirty="0" smtClean="0">
                <a:solidFill>
                  <a:srgbClr val="57A98E"/>
                </a:solidFill>
              </a:rPr>
              <a:t>3</a:t>
            </a:r>
            <a:endParaRPr lang="ko-KR" altLang="en-US" sz="16600" dirty="0"/>
          </a:p>
        </p:txBody>
      </p:sp>
      <p:sp>
        <p:nvSpPr>
          <p:cNvPr id="5" name="직사각형 4"/>
          <p:cNvSpPr/>
          <p:nvPr/>
        </p:nvSpPr>
        <p:spPr>
          <a:xfrm>
            <a:off x="3978552" y="2348546"/>
            <a:ext cx="516686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54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5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121269" y="3403817"/>
            <a:ext cx="7121769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1289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Open API :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로그인 </a:t>
            </a:r>
            <a:r>
              <a:rPr lang="en-US" altLang="ko-KR" sz="2000" b="1" dirty="0" smtClean="0"/>
              <a:t>API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 </a:t>
            </a:r>
            <a:r>
              <a:rPr lang="en-US" altLang="ko-KR" sz="2000" b="1" dirty="0" smtClean="0"/>
              <a:t> -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로그인을</a:t>
            </a:r>
            <a:r>
              <a:rPr lang="ko-KR" altLang="en-US" sz="2000" b="1" dirty="0" smtClean="0"/>
              <a:t> 통한 </a:t>
            </a:r>
            <a:r>
              <a:rPr lang="ko-KR" altLang="en-US" sz="2000" b="1" dirty="0" err="1" smtClean="0"/>
              <a:t>코리아텍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책장터</a:t>
            </a:r>
            <a:r>
              <a:rPr lang="ko-KR" altLang="en-US" sz="2000" b="1" dirty="0" smtClean="0"/>
              <a:t> 회원가입 버튼으로 응용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9220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8" b="7308"/>
          <a:stretch/>
        </p:blipFill>
        <p:spPr bwMode="auto">
          <a:xfrm>
            <a:off x="694593" y="2367510"/>
            <a:ext cx="8651631" cy="41124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399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Open API :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로그인 </a:t>
            </a:r>
            <a:r>
              <a:rPr lang="en-US" altLang="ko-KR" sz="2000" b="1" dirty="0" smtClean="0"/>
              <a:t>API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 </a:t>
            </a:r>
            <a:r>
              <a:rPr lang="en-US" altLang="ko-KR" sz="2000" b="1" dirty="0" smtClean="0"/>
              <a:t> - </a:t>
            </a:r>
            <a:r>
              <a:rPr lang="ko-KR" altLang="en-US" sz="2000" b="1" dirty="0" smtClean="0"/>
              <a:t>버튼 </a:t>
            </a:r>
            <a:r>
              <a:rPr lang="ko-KR" altLang="en-US" sz="2000" b="1" dirty="0" err="1" smtClean="0"/>
              <a:t>클릭시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로그인 창에서 인증을 받음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6" b="10394"/>
          <a:stretch/>
        </p:blipFill>
        <p:spPr bwMode="auto">
          <a:xfrm>
            <a:off x="694592" y="2367510"/>
            <a:ext cx="8651631" cy="4191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41218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smtClean="0"/>
              <a:t>Open API :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로그인 </a:t>
            </a:r>
            <a:r>
              <a:rPr lang="en-US" altLang="ko-KR" sz="2000" b="1" dirty="0" smtClean="0"/>
              <a:t>API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/>
              <a:t> </a:t>
            </a:r>
            <a:r>
              <a:rPr lang="en-US" altLang="ko-KR" sz="2000" b="1" dirty="0" smtClean="0"/>
              <a:t> - </a:t>
            </a:r>
            <a:r>
              <a:rPr lang="ko-KR" altLang="en-US" sz="2000" b="1" dirty="0" smtClean="0"/>
              <a:t>인증 후 </a:t>
            </a:r>
            <a:r>
              <a:rPr lang="ko-KR" altLang="en-US" sz="2000" b="1" dirty="0" err="1" smtClean="0"/>
              <a:t>이메일은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이메일</a:t>
            </a:r>
            <a:r>
              <a:rPr lang="en-US" altLang="ko-KR" sz="2000" b="1" dirty="0" smtClean="0"/>
              <a:t>(</a:t>
            </a:r>
            <a:r>
              <a:rPr lang="en-US" altLang="ko-KR" sz="2000" b="1" dirty="0" err="1" smtClean="0"/>
              <a:t>readOnly</a:t>
            </a:r>
            <a:r>
              <a:rPr lang="en-US" altLang="ko-KR" sz="2000" b="1" dirty="0" smtClean="0"/>
              <a:t>), </a:t>
            </a:r>
            <a:r>
              <a:rPr lang="ko-KR" altLang="en-US" sz="2000" b="1" dirty="0" smtClean="0"/>
              <a:t>비밀번호는 자유롭게 설정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" b="7179"/>
          <a:stretch/>
        </p:blipFill>
        <p:spPr bwMode="auto">
          <a:xfrm>
            <a:off x="694591" y="2314758"/>
            <a:ext cx="8581293" cy="4312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633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/>
              <a:t>네이버</a:t>
            </a:r>
            <a:r>
              <a:rPr lang="ko-KR" altLang="en-US" sz="2000" b="1" dirty="0" smtClean="0"/>
              <a:t> 로그인 버튼 </a:t>
            </a:r>
            <a:r>
              <a:rPr lang="en-US" altLang="ko-KR" sz="2000" b="1" dirty="0" smtClean="0"/>
              <a:t>(location : ../user/</a:t>
            </a:r>
            <a:r>
              <a:rPr lang="en-US" altLang="ko-KR" sz="2000" b="1" dirty="0" err="1" smtClean="0"/>
              <a:t>signin</a:t>
            </a:r>
            <a:r>
              <a:rPr lang="en-US" altLang="ko-KR" sz="2000" b="1" dirty="0" smtClean="0"/>
              <a:t>)</a:t>
            </a:r>
            <a:r>
              <a:rPr lang="ko-KR" altLang="en-US" sz="2000" b="1" dirty="0" smtClean="0"/>
              <a:t> 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" b="7179"/>
          <a:stretch/>
        </p:blipFill>
        <p:spPr bwMode="auto">
          <a:xfrm>
            <a:off x="694591" y="2314758"/>
            <a:ext cx="8581293" cy="4312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-411515" y="2203893"/>
            <a:ext cx="13285177" cy="4451884"/>
          </a:xfrm>
          <a:prstGeom prst="rect">
            <a:avLst/>
          </a:prstGeom>
          <a:solidFill>
            <a:schemeClr val="tx1">
              <a:lumMod val="50000"/>
              <a:lumOff val="50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00418" y="2309397"/>
            <a:ext cx="1099116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&lt;div id="</a:t>
            </a:r>
            <a:r>
              <a:rPr lang="en-US" altLang="ko-KR" dirty="0" err="1">
                <a:solidFill>
                  <a:schemeClr val="bg1"/>
                </a:solidFill>
              </a:rPr>
              <a:t>naver_id_login</a:t>
            </a:r>
            <a:r>
              <a:rPr lang="en-US" altLang="ko-KR" dirty="0">
                <a:solidFill>
                  <a:schemeClr val="bg1"/>
                </a:solidFill>
              </a:rPr>
              <a:t>" class="" style="margin-top</a:t>
            </a:r>
            <a:r>
              <a:rPr lang="en-US" altLang="ko-KR" dirty="0">
                <a:solidFill>
                  <a:schemeClr val="bg1"/>
                </a:solidFill>
              </a:rPr>
              <a:t>:</a:t>
            </a:r>
            <a:r>
              <a:rPr lang="en-US" altLang="ko-KR" dirty="0">
                <a:solidFill>
                  <a:schemeClr val="bg1"/>
                </a:solidFill>
              </a:rPr>
              <a:t>30px;"&gt;&lt;/div&gt;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&lt;script type="text/</a:t>
            </a:r>
            <a:r>
              <a:rPr lang="en-US" altLang="ko-KR" dirty="0" err="1">
                <a:solidFill>
                  <a:schemeClr val="bg1"/>
                </a:solidFill>
              </a:rPr>
              <a:t>javascript</a:t>
            </a:r>
            <a:r>
              <a:rPr lang="en-US" altLang="ko-KR" dirty="0">
                <a:solidFill>
                  <a:schemeClr val="bg1"/>
                </a:solidFill>
              </a:rPr>
              <a:t>" </a:t>
            </a:r>
            <a:r>
              <a:rPr lang="en-US" altLang="ko-KR" dirty="0" err="1">
                <a:solidFill>
                  <a:schemeClr val="bg1"/>
                </a:solidFill>
              </a:rPr>
              <a:t>src</a:t>
            </a:r>
            <a:r>
              <a:rPr lang="en-US" altLang="ko-KR" dirty="0">
                <a:solidFill>
                  <a:schemeClr val="bg1"/>
                </a:solidFill>
              </a:rPr>
              <a:t>="https://static.nid.naver.com/</a:t>
            </a:r>
            <a:r>
              <a:rPr lang="en-US" altLang="ko-KR" dirty="0" err="1">
                <a:solidFill>
                  <a:schemeClr val="bg1"/>
                </a:solidFill>
              </a:rPr>
              <a:t>js</a:t>
            </a:r>
            <a:r>
              <a:rPr lang="en-US" altLang="ko-KR" dirty="0">
                <a:solidFill>
                  <a:schemeClr val="bg1"/>
                </a:solidFill>
              </a:rPr>
              <a:t>/naverLogin_implicit-1.0.2.js" charset="utf-8"&gt;&lt;/script&gt;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&lt;script type="text/</a:t>
            </a:r>
            <a:r>
              <a:rPr lang="en-US" altLang="ko-KR" dirty="0" err="1">
                <a:solidFill>
                  <a:schemeClr val="bg1"/>
                </a:solidFill>
              </a:rPr>
              <a:t>javascript</a:t>
            </a:r>
            <a:r>
              <a:rPr lang="en-US" altLang="ko-KR" dirty="0">
                <a:solidFill>
                  <a:schemeClr val="bg1"/>
                </a:solidFill>
              </a:rPr>
              <a:t>"&gt;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naver_id_login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 smtClean="0">
                <a:solidFill>
                  <a:schemeClr val="bg1"/>
                </a:solidFill>
              </a:rPr>
              <a:t>= </a:t>
            </a:r>
            <a:r>
              <a:rPr lang="en-US" altLang="ko-KR" b="1" dirty="0">
                <a:solidFill>
                  <a:schemeClr val="bg1"/>
                </a:solidFill>
              </a:rPr>
              <a:t>new </a:t>
            </a:r>
            <a:r>
              <a:rPr lang="en-US" altLang="ko-KR" dirty="0" err="1">
                <a:solidFill>
                  <a:schemeClr val="bg1"/>
                </a:solidFill>
              </a:rPr>
              <a:t>naver_id_login</a:t>
            </a:r>
            <a:r>
              <a:rPr lang="en-US" altLang="ko-KR" dirty="0" smtClean="0">
                <a:solidFill>
                  <a:schemeClr val="bg1"/>
                </a:solidFill>
              </a:rPr>
              <a:t>(“</a:t>
            </a:r>
            <a:r>
              <a:rPr lang="en-US" altLang="ko-KR" dirty="0" err="1" smtClean="0">
                <a:solidFill>
                  <a:schemeClr val="bg1"/>
                </a:solidFill>
              </a:rPr>
              <a:t>Client_ID</a:t>
            </a:r>
            <a:r>
              <a:rPr lang="en-US" altLang="ko-KR" dirty="0" smtClean="0">
                <a:solidFill>
                  <a:schemeClr val="bg1"/>
                </a:solidFill>
              </a:rPr>
              <a:t>", “</a:t>
            </a:r>
            <a:r>
              <a:rPr lang="en-US" altLang="ko-KR" dirty="0" err="1" smtClean="0">
                <a:solidFill>
                  <a:schemeClr val="bg1"/>
                </a:solidFill>
              </a:rPr>
              <a:t>Callback_uri</a:t>
            </a:r>
            <a:r>
              <a:rPr lang="en-US" altLang="ko-KR" dirty="0" smtClean="0">
                <a:solidFill>
                  <a:schemeClr val="bg1"/>
                </a:solidFill>
              </a:rPr>
              <a:t>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state = </a:t>
            </a:r>
            <a:r>
              <a:rPr lang="en-US" altLang="ko-KR" dirty="0" err="1">
                <a:solidFill>
                  <a:schemeClr val="bg1"/>
                </a:solidFill>
              </a:rPr>
              <a:t>naver_id_login.getUniqState</a:t>
            </a:r>
            <a:r>
              <a:rPr lang="en-US" altLang="ko-KR" dirty="0">
                <a:solidFill>
                  <a:schemeClr val="bg1"/>
                </a:solidFill>
              </a:rPr>
              <a:t>()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 err="1">
                <a:solidFill>
                  <a:schemeClr val="bg1"/>
                </a:solidFill>
              </a:rPr>
              <a:t>naver_id_login.setButton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"green", 2.40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 err="1">
                <a:solidFill>
                  <a:schemeClr val="bg1"/>
                </a:solidFill>
              </a:rPr>
              <a:t>naver_id_login.setDomain</a:t>
            </a:r>
            <a:r>
              <a:rPr lang="en-US" altLang="ko-KR" dirty="0" smtClean="0">
                <a:solidFill>
                  <a:schemeClr val="bg1"/>
                </a:solidFill>
              </a:rPr>
              <a:t>(“</a:t>
            </a:r>
            <a:r>
              <a:rPr lang="en-US" altLang="ko-KR" dirty="0" err="1" smtClean="0">
                <a:solidFill>
                  <a:schemeClr val="bg1"/>
                </a:solidFill>
              </a:rPr>
              <a:t>Callback_uri</a:t>
            </a:r>
            <a:r>
              <a:rPr lang="en-US" altLang="ko-KR" dirty="0" smtClean="0">
                <a:solidFill>
                  <a:schemeClr val="bg1"/>
                </a:solidFill>
              </a:rPr>
              <a:t>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 err="1">
                <a:solidFill>
                  <a:schemeClr val="bg1"/>
                </a:solidFill>
              </a:rPr>
              <a:t>naver_id_login.setState</a:t>
            </a:r>
            <a:r>
              <a:rPr lang="en-US" altLang="ko-KR" dirty="0">
                <a:solidFill>
                  <a:schemeClr val="bg1"/>
                </a:solidFill>
              </a:rPr>
              <a:t>(state)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 err="1">
                <a:solidFill>
                  <a:schemeClr val="bg1"/>
                </a:solidFill>
              </a:rPr>
              <a:t>naver_id_login.init_naver_id_login</a:t>
            </a:r>
            <a:r>
              <a:rPr lang="en-US" altLang="ko-KR" dirty="0" smtClean="0">
                <a:solidFill>
                  <a:schemeClr val="bg1"/>
                </a:solidFill>
              </a:rPr>
              <a:t>();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&lt;/script&gt;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150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5238392" y="2557255"/>
            <a:ext cx="18806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소개</a:t>
            </a:r>
            <a:endParaRPr lang="ko-KR" altLang="en-US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355800" y="2178838"/>
            <a:ext cx="66075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600" dirty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1</a:t>
            </a:r>
            <a:endParaRPr lang="ko-KR" altLang="en-US" sz="6600" dirty="0"/>
          </a:p>
        </p:txBody>
      </p:sp>
      <p:sp>
        <p:nvSpPr>
          <p:cNvPr id="5" name="직사각형 4"/>
          <p:cNvSpPr/>
          <p:nvPr/>
        </p:nvSpPr>
        <p:spPr>
          <a:xfrm>
            <a:off x="4355800" y="3280442"/>
            <a:ext cx="66075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6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2</a:t>
            </a:r>
            <a:endParaRPr lang="ko-KR" altLang="en-US" sz="6600" dirty="0"/>
          </a:p>
        </p:txBody>
      </p:sp>
      <p:sp>
        <p:nvSpPr>
          <p:cNvPr id="6" name="직사각형 5"/>
          <p:cNvSpPr/>
          <p:nvPr/>
        </p:nvSpPr>
        <p:spPr>
          <a:xfrm>
            <a:off x="6094617" y="4705209"/>
            <a:ext cx="1847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ko-KR" altLang="en-US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355800" y="4382045"/>
            <a:ext cx="66075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6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3</a:t>
            </a:r>
            <a:endParaRPr lang="ko-KR" altLang="en-US" sz="6600" dirty="0"/>
          </a:p>
        </p:txBody>
      </p:sp>
      <p:sp>
        <p:nvSpPr>
          <p:cNvPr id="10" name="직사각형 9"/>
          <p:cNvSpPr/>
          <p:nvPr/>
        </p:nvSpPr>
        <p:spPr>
          <a:xfrm>
            <a:off x="5238392" y="3603607"/>
            <a:ext cx="32864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정보수집 및 </a:t>
            </a:r>
            <a:r>
              <a:rPr lang="en-US" altLang="ko-KR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 </a:t>
            </a:r>
            <a:r>
              <a:rPr lang="ko-KR" altLang="en-US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구축방법</a:t>
            </a:r>
            <a:endParaRPr lang="en-US" altLang="ko-KR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586823" y="662897"/>
            <a:ext cx="2553127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66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목  차</a:t>
            </a:r>
            <a:endParaRPr lang="ko-KR" altLang="en-US" sz="6600" dirty="0"/>
          </a:p>
        </p:txBody>
      </p:sp>
      <p:cxnSp>
        <p:nvCxnSpPr>
          <p:cNvPr id="13" name="직선 연결선 12"/>
          <p:cNvCxnSpPr/>
          <p:nvPr/>
        </p:nvCxnSpPr>
        <p:spPr>
          <a:xfrm>
            <a:off x="3908068" y="1885719"/>
            <a:ext cx="3910639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>
          <a:xfrm>
            <a:off x="5238392" y="4705208"/>
            <a:ext cx="21307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Open API </a:t>
            </a:r>
            <a:r>
              <a:rPr lang="ko-KR" altLang="en-US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활용</a:t>
            </a:r>
            <a:endParaRPr lang="en-US" altLang="ko-KR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070216" y="5813041"/>
            <a:ext cx="1847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ko-KR" altLang="en-US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331399" y="5489877"/>
            <a:ext cx="660758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6600" dirty="0" smtClean="0">
                <a:solidFill>
                  <a:srgbClr val="57A98E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4</a:t>
            </a:r>
            <a:endParaRPr lang="ko-KR" altLang="en-US" sz="6600" dirty="0"/>
          </a:p>
        </p:txBody>
      </p:sp>
      <p:sp>
        <p:nvSpPr>
          <p:cNvPr id="16" name="직사각형 15"/>
          <p:cNvSpPr/>
          <p:nvPr/>
        </p:nvSpPr>
        <p:spPr>
          <a:xfrm>
            <a:off x="5238392" y="5813039"/>
            <a:ext cx="28412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시연 </a:t>
            </a:r>
            <a:r>
              <a:rPr lang="en-US" altLang="ko-KR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en-US" altLang="ko-KR" sz="2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AWS</a:t>
            </a:r>
            <a:endParaRPr lang="en-US" altLang="ko-KR" sz="2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72214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/>
              <a:t>로그인 후 </a:t>
            </a:r>
            <a:r>
              <a:rPr lang="en-US" altLang="ko-KR" sz="2000" b="1" dirty="0" err="1" smtClean="0"/>
              <a:t>CallBack_URI</a:t>
            </a:r>
            <a:r>
              <a:rPr lang="ko-KR" altLang="en-US" sz="2000" b="1" dirty="0" smtClean="0"/>
              <a:t>로 </a:t>
            </a:r>
            <a:r>
              <a:rPr lang="en-US" altLang="ko-KR" sz="2000" b="1" dirty="0" err="1" smtClean="0"/>
              <a:t>Access_Token</a:t>
            </a:r>
            <a:r>
              <a:rPr lang="en-US" altLang="ko-KR" sz="2000" b="1" dirty="0" smtClean="0"/>
              <a:t>() </a:t>
            </a:r>
            <a:r>
              <a:rPr lang="ko-KR" altLang="en-US" sz="2000" b="1" dirty="0" smtClean="0"/>
              <a:t>생성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" b="7179"/>
          <a:stretch/>
        </p:blipFill>
        <p:spPr bwMode="auto">
          <a:xfrm>
            <a:off x="694591" y="2314758"/>
            <a:ext cx="8581293" cy="4312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-411515" y="2203893"/>
            <a:ext cx="13285177" cy="4451884"/>
          </a:xfrm>
          <a:prstGeom prst="rect">
            <a:avLst/>
          </a:prstGeom>
          <a:solidFill>
            <a:schemeClr val="tx1">
              <a:lumMod val="50000"/>
              <a:lumOff val="50000"/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00418" y="2309397"/>
            <a:ext cx="1099116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&lt;</a:t>
            </a:r>
            <a:r>
              <a:rPr lang="en-US" altLang="ko-KR" dirty="0">
                <a:solidFill>
                  <a:schemeClr val="bg1"/>
                </a:solidFill>
              </a:rPr>
              <a:t>script type="text/</a:t>
            </a:r>
            <a:r>
              <a:rPr lang="en-US" altLang="ko-KR" dirty="0" err="1">
                <a:solidFill>
                  <a:schemeClr val="bg1"/>
                </a:solidFill>
              </a:rPr>
              <a:t>javascript</a:t>
            </a:r>
            <a:r>
              <a:rPr lang="en-US" altLang="ko-KR" dirty="0">
                <a:solidFill>
                  <a:schemeClr val="bg1"/>
                </a:solidFill>
              </a:rPr>
              <a:t>"&gt;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naver_id_login</a:t>
            </a:r>
            <a:r>
              <a:rPr lang="en-US" altLang="ko-KR" dirty="0">
                <a:solidFill>
                  <a:schemeClr val="bg1"/>
                </a:solidFill>
              </a:rPr>
              <a:t> = </a:t>
            </a:r>
            <a:r>
              <a:rPr lang="en-US" altLang="ko-KR" b="1" dirty="0">
                <a:solidFill>
                  <a:schemeClr val="bg1"/>
                </a:solidFill>
              </a:rPr>
              <a:t>new </a:t>
            </a:r>
            <a:r>
              <a:rPr lang="en-US" altLang="ko-KR" dirty="0" err="1">
                <a:solidFill>
                  <a:schemeClr val="bg1"/>
                </a:solidFill>
              </a:rPr>
              <a:t>naver_id_login</a:t>
            </a:r>
            <a:r>
              <a:rPr lang="en-US" altLang="ko-KR" dirty="0" smtClean="0">
                <a:solidFill>
                  <a:schemeClr val="bg1"/>
                </a:solidFill>
              </a:rPr>
              <a:t>(“</a:t>
            </a:r>
            <a:r>
              <a:rPr lang="en-US" altLang="ko-KR" dirty="0" err="1" smtClean="0">
                <a:solidFill>
                  <a:schemeClr val="bg1"/>
                </a:solidFill>
              </a:rPr>
              <a:t>Client_ID</a:t>
            </a:r>
            <a:r>
              <a:rPr lang="en-US" altLang="ko-KR" dirty="0" smtClean="0">
                <a:solidFill>
                  <a:schemeClr val="bg1"/>
                </a:solidFill>
              </a:rPr>
              <a:t>", “</a:t>
            </a:r>
            <a:r>
              <a:rPr lang="en-US" altLang="ko-KR" dirty="0" err="1" smtClean="0">
                <a:solidFill>
                  <a:schemeClr val="bg1"/>
                </a:solidFill>
              </a:rPr>
              <a:t>Callback_uri</a:t>
            </a:r>
            <a:r>
              <a:rPr lang="en-US" altLang="ko-KR" dirty="0" smtClean="0">
                <a:solidFill>
                  <a:schemeClr val="bg1"/>
                </a:solidFill>
              </a:rPr>
              <a:t>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b="1" dirty="0">
                <a:solidFill>
                  <a:schemeClr val="bg1"/>
                </a:solidFill>
              </a:rPr>
              <a:t>function </a:t>
            </a:r>
            <a:r>
              <a:rPr lang="en-US" altLang="ko-KR" dirty="0" err="1">
                <a:solidFill>
                  <a:schemeClr val="bg1"/>
                </a:solidFill>
              </a:rPr>
              <a:t>naverSignInCallback</a:t>
            </a:r>
            <a:r>
              <a:rPr lang="en-US" altLang="ko-KR" dirty="0">
                <a:solidFill>
                  <a:schemeClr val="bg1"/>
                </a:solidFill>
              </a:rPr>
              <a:t>() </a:t>
            </a:r>
            <a:r>
              <a:rPr lang="en-US" altLang="ko-KR" dirty="0" smtClean="0">
                <a:solidFill>
                  <a:schemeClr val="bg1"/>
                </a:solidFill>
              </a:rPr>
              <a:t>{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email = </a:t>
            </a:r>
            <a:r>
              <a:rPr lang="en-US" altLang="ko-KR" dirty="0" err="1">
                <a:solidFill>
                  <a:schemeClr val="bg1"/>
                </a:solidFill>
              </a:rPr>
              <a:t>naver_id_login.getProfileData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'email'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nickname = </a:t>
            </a:r>
            <a:r>
              <a:rPr lang="en-US" altLang="ko-KR" dirty="0" err="1">
                <a:solidFill>
                  <a:schemeClr val="bg1"/>
                </a:solidFill>
              </a:rPr>
              <a:t>naver_id_login.getProfileData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'nickname'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b="1" dirty="0" err="1">
                <a:solidFill>
                  <a:schemeClr val="bg1"/>
                </a:solidFill>
              </a:rPr>
              <a:t>var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age = </a:t>
            </a:r>
            <a:r>
              <a:rPr lang="en-US" altLang="ko-KR" dirty="0" err="1">
                <a:solidFill>
                  <a:schemeClr val="bg1"/>
                </a:solidFill>
              </a:rPr>
              <a:t>naver_id_login.getProfileData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'age'</a:t>
            </a:r>
            <a:r>
              <a:rPr lang="en-US" altLang="ko-KR" dirty="0">
                <a:solidFill>
                  <a:schemeClr val="bg1"/>
                </a:solidFill>
              </a:rPr>
              <a:t>)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dirty="0" err="1">
                <a:solidFill>
                  <a:schemeClr val="bg1"/>
                </a:solidFill>
              </a:rPr>
              <a:t>user_email.</a:t>
            </a:r>
            <a:r>
              <a:rPr lang="en-US" altLang="ko-KR" dirty="0" err="1">
                <a:solidFill>
                  <a:schemeClr val="bg1"/>
                </a:solidFill>
              </a:rPr>
              <a:t>value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= email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dirty="0" err="1">
                <a:solidFill>
                  <a:schemeClr val="bg1"/>
                </a:solidFill>
              </a:rPr>
              <a:t>user_email.</a:t>
            </a:r>
            <a:r>
              <a:rPr lang="en-US" altLang="ko-KR" dirty="0" err="1">
                <a:solidFill>
                  <a:schemeClr val="bg1"/>
                </a:solidFill>
              </a:rPr>
              <a:t>readOnly</a:t>
            </a:r>
            <a:r>
              <a:rPr lang="en-US" altLang="ko-KR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= </a:t>
            </a:r>
            <a:r>
              <a:rPr lang="en-US" altLang="ko-KR" b="1" dirty="0">
                <a:solidFill>
                  <a:schemeClr val="bg1"/>
                </a:solidFill>
              </a:rPr>
              <a:t>true</a:t>
            </a:r>
            <a:r>
              <a:rPr lang="en-US" altLang="ko-KR" dirty="0">
                <a:solidFill>
                  <a:schemeClr val="bg1"/>
                </a:solidFill>
              </a:rPr>
              <a:t>;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    </a:t>
            </a:r>
            <a:r>
              <a:rPr lang="en-US" altLang="ko-KR" dirty="0" err="1">
                <a:solidFill>
                  <a:schemeClr val="bg1"/>
                </a:solidFill>
              </a:rPr>
              <a:t>user_email.</a:t>
            </a:r>
            <a:r>
              <a:rPr lang="en-US" altLang="ko-KR" dirty="0" err="1">
                <a:solidFill>
                  <a:schemeClr val="bg1"/>
                </a:solidFill>
              </a:rPr>
              <a:t>focus</a:t>
            </a:r>
            <a:r>
              <a:rPr lang="en-US" altLang="ko-KR" dirty="0" smtClean="0">
                <a:solidFill>
                  <a:schemeClr val="bg1"/>
                </a:solidFill>
              </a:rPr>
              <a:t>();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>
                <a:solidFill>
                  <a:schemeClr val="bg1"/>
                </a:solidFill>
              </a:rPr>
              <a:t>}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    </a:t>
            </a:r>
            <a:r>
              <a:rPr lang="en-US" altLang="ko-KR" dirty="0" err="1">
                <a:solidFill>
                  <a:schemeClr val="bg1"/>
                </a:solidFill>
              </a:rPr>
              <a:t>naver_id_login.get_naver_userprofile</a:t>
            </a:r>
            <a:r>
              <a:rPr lang="en-US" altLang="ko-KR" dirty="0">
                <a:solidFill>
                  <a:schemeClr val="bg1"/>
                </a:solidFill>
              </a:rPr>
              <a:t>(</a:t>
            </a:r>
            <a:r>
              <a:rPr lang="en-US" altLang="ko-KR" dirty="0">
                <a:solidFill>
                  <a:schemeClr val="bg1"/>
                </a:solidFill>
              </a:rPr>
              <a:t>"</a:t>
            </a:r>
            <a:r>
              <a:rPr lang="en-US" altLang="ko-KR" dirty="0" err="1">
                <a:solidFill>
                  <a:schemeClr val="bg1"/>
                </a:solidFill>
              </a:rPr>
              <a:t>naverSignInCallback</a:t>
            </a:r>
            <a:r>
              <a:rPr lang="en-US" altLang="ko-KR" dirty="0" smtClean="0">
                <a:solidFill>
                  <a:schemeClr val="bg1"/>
                </a:solidFill>
              </a:rPr>
              <a:t>()");</a:t>
            </a:r>
            <a:r>
              <a:rPr lang="en-US" altLang="ko-KR" dirty="0">
                <a:solidFill>
                  <a:schemeClr val="bg1"/>
                </a:solidFill>
              </a:rPr>
              <a:t/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en-US" altLang="ko-KR" dirty="0">
                <a:solidFill>
                  <a:schemeClr val="bg1"/>
                </a:solidFill>
              </a:rPr>
              <a:t>&lt;/script&gt;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37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로그인 후 </a:t>
            </a:r>
            <a:r>
              <a:rPr lang="en-US" altLang="ko-KR" sz="2000" b="1" dirty="0" err="1"/>
              <a:t>CallBack_URI</a:t>
            </a:r>
            <a:r>
              <a:rPr lang="ko-KR" altLang="en-US" sz="2000" b="1" dirty="0"/>
              <a:t>로 </a:t>
            </a:r>
            <a:r>
              <a:rPr lang="en-US" altLang="ko-KR" sz="2000" b="1" dirty="0" err="1" smtClean="0"/>
              <a:t>Access_Token</a:t>
            </a:r>
            <a:r>
              <a:rPr lang="en-US" altLang="ko-KR" sz="2000" b="1" dirty="0"/>
              <a:t>() </a:t>
            </a:r>
            <a:r>
              <a:rPr lang="ko-KR" altLang="en-US" sz="2000" b="1" dirty="0"/>
              <a:t>생성</a:t>
            </a:r>
            <a:endParaRPr lang="en-US" altLang="ko-KR" sz="2000" b="1" dirty="0"/>
          </a:p>
          <a:p>
            <a:pPr>
              <a:lnSpc>
                <a:spcPct val="150000"/>
              </a:lnSpc>
            </a:pPr>
            <a:endParaRPr lang="en-US" altLang="ko-KR" sz="2000" b="1" dirty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3600" dirty="0" err="1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Naver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Login API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5" b="7179"/>
          <a:stretch/>
        </p:blipFill>
        <p:spPr bwMode="auto">
          <a:xfrm>
            <a:off x="694591" y="2314758"/>
            <a:ext cx="8581293" cy="4312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3798277" y="2189284"/>
            <a:ext cx="4273061" cy="403499"/>
          </a:xfrm>
          <a:prstGeom prst="rect">
            <a:avLst/>
          </a:prstGeom>
          <a:noFill/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493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10386" y="1541730"/>
            <a:ext cx="1356462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600" dirty="0" smtClean="0">
                <a:solidFill>
                  <a:srgbClr val="57A98E"/>
                </a:solidFill>
              </a:rPr>
              <a:t>4</a:t>
            </a:r>
            <a:endParaRPr lang="ko-KR" altLang="en-US" sz="16600" dirty="0"/>
          </a:p>
        </p:txBody>
      </p:sp>
      <p:sp>
        <p:nvSpPr>
          <p:cNvPr id="5" name="직사각형 4"/>
          <p:cNvSpPr/>
          <p:nvPr/>
        </p:nvSpPr>
        <p:spPr>
          <a:xfrm>
            <a:off x="3476008" y="2348546"/>
            <a:ext cx="617194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시연 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AWS</a:t>
            </a:r>
            <a:endParaRPr lang="ko-KR" altLang="en-US" sz="5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121269" y="3403817"/>
            <a:ext cx="7121769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/>
          <p:cNvSpPr/>
          <p:nvPr/>
        </p:nvSpPr>
        <p:spPr>
          <a:xfrm>
            <a:off x="3121269" y="3808131"/>
            <a:ext cx="6046399" cy="4542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/>
              <a:t>AWS – </a:t>
            </a:r>
            <a:r>
              <a:rPr lang="en-US" altLang="ko-KR" b="1" dirty="0">
                <a:hlinkClick r:id="rId2"/>
              </a:rPr>
              <a:t>http://kobooks.us-east-2.elasticbeanstalk.com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141574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10386" y="1541730"/>
            <a:ext cx="184731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ko-KR" altLang="en-US" sz="16600" dirty="0"/>
          </a:p>
        </p:txBody>
      </p:sp>
      <p:sp>
        <p:nvSpPr>
          <p:cNvPr id="5" name="직사각형 4"/>
          <p:cNvSpPr/>
          <p:nvPr/>
        </p:nvSpPr>
        <p:spPr>
          <a:xfrm>
            <a:off x="4437112" y="2367130"/>
            <a:ext cx="341471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감사합니다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</a:t>
            </a:r>
            <a:endParaRPr lang="ko-KR" altLang="en-US" sz="5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583583" y="3422401"/>
            <a:ext cx="7121769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9831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744554" y="1532938"/>
            <a:ext cx="1356462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600" dirty="0">
                <a:solidFill>
                  <a:srgbClr val="57A98E"/>
                </a:solidFill>
                <a:ea typeface="KoPub돋움체 Bold" panose="02020603020101020101" pitchFamily="18" charset="-127"/>
              </a:rPr>
              <a:t>1</a:t>
            </a:r>
            <a:endParaRPr lang="ko-KR" altLang="en-US" sz="16600" dirty="0"/>
          </a:p>
        </p:txBody>
      </p:sp>
      <p:sp>
        <p:nvSpPr>
          <p:cNvPr id="5" name="직사각형 4"/>
          <p:cNvSpPr/>
          <p:nvPr/>
        </p:nvSpPr>
        <p:spPr>
          <a:xfrm>
            <a:off x="4538879" y="2348546"/>
            <a:ext cx="401103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소개</a:t>
            </a:r>
            <a:endParaRPr lang="ko-KR" altLang="en-US" sz="5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4339274" y="3403817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13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소개</a:t>
            </a:r>
            <a:endParaRPr lang="ko-KR" altLang="en-US" sz="40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6" b="4688"/>
          <a:stretch/>
        </p:blipFill>
        <p:spPr bwMode="auto">
          <a:xfrm>
            <a:off x="747347" y="2281600"/>
            <a:ext cx="8706018" cy="4281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직사각형 9"/>
          <p:cNvSpPr/>
          <p:nvPr/>
        </p:nvSpPr>
        <p:spPr>
          <a:xfrm>
            <a:off x="682870" y="1158243"/>
            <a:ext cx="6096000" cy="969496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/>
              <a:t>주제</a:t>
            </a:r>
            <a:r>
              <a:rPr lang="en-US" altLang="ko-KR" sz="2000" b="1" dirty="0"/>
              <a:t>(</a:t>
            </a:r>
            <a:r>
              <a:rPr lang="ko-KR" altLang="en-US" sz="2000" b="1" dirty="0"/>
              <a:t>아이디어</a:t>
            </a:r>
            <a:r>
              <a:rPr lang="en-US" altLang="ko-KR" sz="2000" b="1" dirty="0"/>
              <a:t>) : </a:t>
            </a:r>
            <a:r>
              <a:rPr lang="ko-KR" altLang="en-US" sz="2000" b="1" dirty="0" err="1"/>
              <a:t>코리아텍</a:t>
            </a:r>
            <a:r>
              <a:rPr lang="ko-KR" altLang="en-US" sz="2000" b="1" dirty="0"/>
              <a:t> 책 장터</a:t>
            </a: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b="1" dirty="0"/>
              <a:t>  - </a:t>
            </a:r>
            <a:r>
              <a:rPr lang="ko-KR" altLang="en-US" b="1" dirty="0" err="1"/>
              <a:t>매학기</a:t>
            </a:r>
            <a:r>
              <a:rPr lang="ko-KR" altLang="en-US" b="1" dirty="0"/>
              <a:t> 총학생회</a:t>
            </a:r>
            <a:r>
              <a:rPr lang="en-US" altLang="ko-KR" b="1" dirty="0"/>
              <a:t>/</a:t>
            </a:r>
            <a:r>
              <a:rPr lang="ko-KR" altLang="en-US" b="1" dirty="0" err="1"/>
              <a:t>학부별</a:t>
            </a:r>
            <a:r>
              <a:rPr lang="ko-KR" altLang="en-US" b="1" dirty="0"/>
              <a:t> </a:t>
            </a:r>
            <a:r>
              <a:rPr lang="ko-KR" altLang="en-US" b="1" dirty="0" err="1"/>
              <a:t>책장터를</a:t>
            </a:r>
            <a:r>
              <a:rPr lang="ko-KR" altLang="en-US" b="1" dirty="0"/>
              <a:t> 온라인으로 수행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318078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400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프로젝트 소개</a:t>
            </a:r>
            <a:endParaRPr lang="ko-KR" altLang="en-US" sz="40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317675"/>
            <a:ext cx="857543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/>
              <a:t>프로젝트</a:t>
            </a:r>
            <a:r>
              <a:rPr lang="ko-KR" altLang="en-US" sz="2000" b="1" dirty="0" err="1"/>
              <a:t>명</a:t>
            </a:r>
            <a:r>
              <a:rPr lang="en-US" altLang="ko-KR" sz="2000" b="1" dirty="0" smtClean="0"/>
              <a:t> </a:t>
            </a:r>
            <a:r>
              <a:rPr lang="en-US" altLang="ko-KR" sz="2000" b="1" dirty="0"/>
              <a:t>: </a:t>
            </a:r>
            <a:r>
              <a:rPr lang="en-US" altLang="ko-KR" sz="2000" b="1" dirty="0" err="1" smtClean="0"/>
              <a:t>Ko_Books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Front-End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: Materialize, </a:t>
            </a:r>
            <a:r>
              <a:rPr lang="en-US" altLang="ko-KR" sz="2000" b="1" dirty="0" err="1" smtClean="0"/>
              <a:t>javascript</a:t>
            </a:r>
            <a:r>
              <a:rPr lang="en-US" altLang="ko-KR" sz="2000" b="1" dirty="0" smtClean="0"/>
              <a:t>, jQuery, font-awesome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Back-End</a:t>
            </a:r>
            <a:r>
              <a:rPr lang="ko-KR" altLang="en-US" sz="2000" b="1" dirty="0" smtClean="0"/>
              <a:t> </a:t>
            </a:r>
            <a:r>
              <a:rPr lang="en-US" altLang="ko-KR" sz="2000" b="1" dirty="0"/>
              <a:t>: Spring MVC(IntelliJ Maven</a:t>
            </a:r>
            <a:r>
              <a:rPr lang="en-US" altLang="ko-KR" sz="2000" b="1" dirty="0" smtClean="0"/>
              <a:t>), MySQL, AWS</a:t>
            </a:r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Open API : </a:t>
            </a:r>
            <a:r>
              <a:rPr lang="en-US" altLang="ko-KR" sz="2000" b="1" dirty="0" err="1" smtClean="0"/>
              <a:t>Naver_Login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AWS – http://kobooks.us-east-2.elasticbeanstalk.com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 err="1" smtClean="0"/>
              <a:t>Github</a:t>
            </a:r>
            <a:r>
              <a:rPr lang="en-US" altLang="ko-KR" sz="2000" b="1" dirty="0" smtClean="0"/>
              <a:t> – https://github.com/nemoland0506/webservice_project</a:t>
            </a:r>
          </a:p>
        </p:txBody>
      </p:sp>
    </p:spTree>
    <p:extLst>
      <p:ext uri="{BB962C8B-B14F-4D97-AF65-F5344CB8AC3E}">
        <p14:creationId xmlns:p14="http://schemas.microsoft.com/office/powerpoint/2010/main" val="212820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610386" y="1541730"/>
            <a:ext cx="1356462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600" dirty="0" smtClean="0">
                <a:solidFill>
                  <a:srgbClr val="57A98E"/>
                </a:solidFill>
              </a:rPr>
              <a:t>2</a:t>
            </a:r>
            <a:endParaRPr lang="ko-KR" altLang="en-US" sz="16600" dirty="0"/>
          </a:p>
        </p:txBody>
      </p:sp>
      <p:sp>
        <p:nvSpPr>
          <p:cNvPr id="5" name="직사각형 4"/>
          <p:cNvSpPr/>
          <p:nvPr/>
        </p:nvSpPr>
        <p:spPr>
          <a:xfrm>
            <a:off x="3072883" y="2348546"/>
            <a:ext cx="69781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정보수집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</a:t>
            </a:r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및 </a:t>
            </a:r>
            <a:r>
              <a:rPr lang="en-US" altLang="ko-KR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54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구축방법</a:t>
            </a:r>
            <a:endParaRPr lang="ko-KR" altLang="en-US" sz="54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3121269" y="3403817"/>
            <a:ext cx="7121769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7401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3075" y="1212171"/>
            <a:ext cx="9393114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 err="1" smtClean="0"/>
              <a:t>DataBase</a:t>
            </a:r>
            <a:r>
              <a:rPr lang="en-US" altLang="ko-KR" sz="2000" b="1" dirty="0" smtClean="0"/>
              <a:t> </a:t>
            </a:r>
            <a:r>
              <a:rPr lang="ko-KR" altLang="en-US" sz="2000" b="1" dirty="0" smtClean="0"/>
              <a:t>구축 정보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[DB] : </a:t>
            </a:r>
            <a:r>
              <a:rPr lang="en-US" altLang="ko-KR" sz="2000" b="1" dirty="0" err="1" smtClean="0"/>
              <a:t>wsc</a:t>
            </a: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[Table] : books, authorities, users</a:t>
            </a:r>
          </a:p>
          <a:p>
            <a:pPr>
              <a:lnSpc>
                <a:spcPct val="150000"/>
              </a:lnSpc>
            </a:pPr>
            <a:endParaRPr lang="en-US" altLang="ko-KR" sz="2000" b="1" dirty="0" smtClean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[Column]</a:t>
            </a:r>
            <a:endParaRPr lang="en-US" altLang="ko-KR" sz="2000" b="1" dirty="0"/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Books : </a:t>
            </a:r>
            <a:r>
              <a:rPr lang="en-US" altLang="ko-KR" sz="2000" b="1" u="sng" dirty="0" smtClean="0"/>
              <a:t>id</a:t>
            </a:r>
            <a:r>
              <a:rPr lang="en-US" altLang="ko-KR" sz="2000" b="1" dirty="0" smtClean="0"/>
              <a:t>, title, author, publisher, </a:t>
            </a:r>
            <a:r>
              <a:rPr lang="en-US" altLang="ko-KR" sz="2000" b="1" dirty="0" err="1" smtClean="0"/>
              <a:t>pubdate</a:t>
            </a:r>
            <a:r>
              <a:rPr lang="en-US" altLang="ko-KR" sz="2000" b="1" dirty="0" smtClean="0"/>
              <a:t>, major, phone, price, </a:t>
            </a:r>
            <a:r>
              <a:rPr lang="en-US" altLang="ko-KR" sz="2000" b="1" dirty="0" err="1" smtClean="0">
                <a:solidFill>
                  <a:srgbClr val="00B050"/>
                </a:solidFill>
              </a:rPr>
              <a:t>userid</a:t>
            </a:r>
            <a:r>
              <a:rPr lang="en-US" altLang="ko-KR" sz="2000" b="1" dirty="0" smtClean="0"/>
              <a:t>, </a:t>
            </a:r>
            <a:r>
              <a:rPr lang="en-US" altLang="ko-KR" sz="2000" b="1" dirty="0" err="1" smtClean="0">
                <a:solidFill>
                  <a:srgbClr val="FF0000"/>
                </a:solidFill>
              </a:rPr>
              <a:t>img</a:t>
            </a:r>
            <a:endParaRPr lang="en-US" altLang="ko-KR" sz="2000" b="1" dirty="0" smtClean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Authorities : </a:t>
            </a:r>
            <a:r>
              <a:rPr lang="en-US" altLang="ko-KR" sz="2000" b="1" u="sng" dirty="0" smtClean="0"/>
              <a:t>id</a:t>
            </a:r>
            <a:r>
              <a:rPr lang="en-US" altLang="ko-KR" sz="2000" b="1" dirty="0" smtClean="0"/>
              <a:t>, </a:t>
            </a:r>
            <a:r>
              <a:rPr lang="en-US" altLang="ko-KR" sz="2000" b="1" dirty="0" err="1" smtClean="0">
                <a:solidFill>
                  <a:srgbClr val="00B050"/>
                </a:solidFill>
              </a:rPr>
              <a:t>userId</a:t>
            </a:r>
            <a:r>
              <a:rPr lang="en-US" altLang="ko-KR" sz="2000" b="1" dirty="0" smtClean="0"/>
              <a:t>, role</a:t>
            </a:r>
          </a:p>
          <a:p>
            <a:pPr>
              <a:lnSpc>
                <a:spcPct val="150000"/>
              </a:lnSpc>
            </a:pPr>
            <a:r>
              <a:rPr lang="en-US" altLang="ko-KR" sz="2000" b="1" dirty="0" smtClean="0"/>
              <a:t>Users : </a:t>
            </a:r>
            <a:r>
              <a:rPr lang="en-US" altLang="ko-KR" sz="2000" b="1" u="sng" dirty="0" smtClean="0"/>
              <a:t>id</a:t>
            </a:r>
            <a:r>
              <a:rPr lang="en-US" altLang="ko-KR" sz="2000" b="1" dirty="0" smtClean="0"/>
              <a:t>, email, password, </a:t>
            </a:r>
            <a:r>
              <a:rPr lang="en-US" altLang="ko-KR" sz="2000" b="1" dirty="0" smtClean="0">
                <a:solidFill>
                  <a:srgbClr val="FF0000"/>
                </a:solidFill>
              </a:rPr>
              <a:t>name</a:t>
            </a:r>
          </a:p>
          <a:p>
            <a:pPr>
              <a:lnSpc>
                <a:spcPct val="150000"/>
              </a:lnSpc>
            </a:pPr>
            <a:endParaRPr lang="en-US" altLang="ko-KR" sz="2000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rgbClr val="FF0000"/>
                </a:solidFill>
              </a:rPr>
              <a:t>빨간색 </a:t>
            </a:r>
            <a:r>
              <a:rPr lang="en-US" altLang="ko-KR" b="1" dirty="0" smtClean="0">
                <a:solidFill>
                  <a:srgbClr val="FF0000"/>
                </a:solidFill>
              </a:rPr>
              <a:t>column : </a:t>
            </a:r>
            <a:r>
              <a:rPr lang="ko-KR" altLang="en-US" b="1" dirty="0" smtClean="0">
                <a:solidFill>
                  <a:srgbClr val="FF0000"/>
                </a:solidFill>
              </a:rPr>
              <a:t>사용 </a:t>
            </a:r>
            <a:r>
              <a:rPr lang="en-US" altLang="ko-KR" b="1" dirty="0" smtClean="0">
                <a:solidFill>
                  <a:srgbClr val="FF0000"/>
                </a:solidFill>
              </a:rPr>
              <a:t>X   </a:t>
            </a:r>
            <a:r>
              <a:rPr lang="ko-KR" altLang="en-US" b="1" dirty="0" smtClean="0">
                <a:solidFill>
                  <a:srgbClr val="00B050"/>
                </a:solidFill>
              </a:rPr>
              <a:t>초록색</a:t>
            </a:r>
            <a:r>
              <a:rPr lang="en-US" altLang="ko-KR" b="1" dirty="0" smtClean="0">
                <a:solidFill>
                  <a:srgbClr val="00B050"/>
                </a:solidFill>
              </a:rPr>
              <a:t> column : </a:t>
            </a:r>
            <a:r>
              <a:rPr lang="ko-KR" altLang="en-US" b="1" dirty="0" err="1" smtClean="0">
                <a:solidFill>
                  <a:srgbClr val="00B050"/>
                </a:solidFill>
              </a:rPr>
              <a:t>외래</a:t>
            </a:r>
            <a:r>
              <a:rPr lang="ko-KR" altLang="en-US" b="1" dirty="0" err="1">
                <a:solidFill>
                  <a:srgbClr val="00B050"/>
                </a:solidFill>
              </a:rPr>
              <a:t>키</a:t>
            </a:r>
            <a:endParaRPr lang="en-US" altLang="ko-KR" b="1" dirty="0">
              <a:solidFill>
                <a:srgbClr val="00B05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5366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/>
              <a:t>매학기</a:t>
            </a:r>
            <a:r>
              <a:rPr lang="ko-KR" altLang="en-US" sz="2000" b="1" dirty="0" smtClean="0"/>
              <a:t> 초 총학생회와 </a:t>
            </a:r>
            <a:r>
              <a:rPr lang="ko-KR" altLang="en-US" sz="2000" b="1" dirty="0" err="1" smtClean="0"/>
              <a:t>학부별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책장터</a:t>
            </a:r>
            <a:r>
              <a:rPr lang="ko-KR" altLang="en-US" sz="2000" b="1" dirty="0" smtClean="0"/>
              <a:t> 목록 </a:t>
            </a:r>
            <a:r>
              <a:rPr lang="en-US" altLang="ko-KR" sz="2000" b="1" dirty="0" smtClean="0"/>
              <a:t>(.</a:t>
            </a:r>
            <a:r>
              <a:rPr lang="en-US" altLang="ko-KR" sz="2000" b="1" dirty="0" err="1" smtClean="0"/>
              <a:t>xls</a:t>
            </a:r>
            <a:r>
              <a:rPr lang="en-US" altLang="ko-KR" sz="2000" b="1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 smtClean="0"/>
              <a:t>실시간으로 판매를 원하는 사용자가 판매 책 정보 등록</a:t>
            </a:r>
            <a:endParaRPr lang="en-US" altLang="ko-KR" sz="2000" b="1" dirty="0" smtClean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37" b="4743"/>
          <a:stretch/>
        </p:blipFill>
        <p:spPr bwMode="auto">
          <a:xfrm>
            <a:off x="665268" y="2281600"/>
            <a:ext cx="8788097" cy="4281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1472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205754" y="946278"/>
            <a:ext cx="4365095" cy="0"/>
          </a:xfrm>
          <a:prstGeom prst="line">
            <a:avLst/>
          </a:prstGeom>
          <a:ln w="38100">
            <a:solidFill>
              <a:srgbClr val="57A98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AutoShape 2" descr="iritech usb mk2120u에 대한 이미지 검색결과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9969910" y="0"/>
            <a:ext cx="2222090" cy="6858000"/>
          </a:xfrm>
          <a:prstGeom prst="rect">
            <a:avLst/>
          </a:prstGeom>
          <a:solidFill>
            <a:srgbClr val="57A9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41132" y="1212171"/>
            <a:ext cx="8575430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err="1" smtClean="0"/>
              <a:t>매학기</a:t>
            </a:r>
            <a:r>
              <a:rPr lang="ko-KR" altLang="en-US" sz="2000" b="1" dirty="0" smtClean="0"/>
              <a:t> 초 총학생회와 </a:t>
            </a:r>
            <a:r>
              <a:rPr lang="ko-KR" altLang="en-US" sz="2000" b="1" dirty="0" err="1" smtClean="0"/>
              <a:t>학부별</a:t>
            </a:r>
            <a:r>
              <a:rPr lang="ko-KR" altLang="en-US" sz="2000" b="1" dirty="0" smtClean="0"/>
              <a:t> </a:t>
            </a:r>
            <a:r>
              <a:rPr lang="ko-KR" altLang="en-US" sz="2000" b="1" dirty="0" err="1" smtClean="0"/>
              <a:t>책장터</a:t>
            </a:r>
            <a:r>
              <a:rPr lang="ko-KR" altLang="en-US" sz="2000" b="1" dirty="0" smtClean="0"/>
              <a:t> 목록 </a:t>
            </a:r>
            <a:r>
              <a:rPr lang="en-US" altLang="ko-KR" sz="2000" b="1" dirty="0" smtClean="0"/>
              <a:t>(.</a:t>
            </a:r>
            <a:r>
              <a:rPr lang="en-US" altLang="ko-KR" sz="2000" b="1" dirty="0" err="1" smtClean="0"/>
              <a:t>xls</a:t>
            </a:r>
            <a:r>
              <a:rPr lang="en-US" altLang="ko-KR" sz="2000" b="1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 smtClean="0"/>
              <a:t>실시간으로 판매를 원하는 사용자가 판매 책 정보 등록</a:t>
            </a:r>
            <a:endParaRPr lang="en-US" altLang="ko-KR" sz="2000" b="1" dirty="0" smtClean="0"/>
          </a:p>
        </p:txBody>
      </p:sp>
      <p:sp>
        <p:nvSpPr>
          <p:cNvPr id="10" name="직사각형 9"/>
          <p:cNvSpPr/>
          <p:nvPr/>
        </p:nvSpPr>
        <p:spPr>
          <a:xfrm>
            <a:off x="0" y="238392"/>
            <a:ext cx="4312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정보 수집 및 </a:t>
            </a:r>
            <a:r>
              <a:rPr lang="en-US" altLang="ko-KR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DB</a:t>
            </a:r>
            <a:r>
              <a:rPr lang="ko-KR" altLang="en-US" sz="3600" dirty="0" smtClean="0">
                <a:solidFill>
                  <a:srgbClr val="57A98E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구축</a:t>
            </a:r>
            <a:endParaRPr lang="ko-KR" altLang="en-US" sz="3600" dirty="0">
              <a:solidFill>
                <a:srgbClr val="57A98E"/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16" b="5385"/>
          <a:stretch/>
        </p:blipFill>
        <p:spPr bwMode="auto">
          <a:xfrm>
            <a:off x="665268" y="2257867"/>
            <a:ext cx="8788097" cy="4305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7648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default theme" id="{1C5D189E-FD72-4570-BD83-9039D56F569B}" vid="{C7FF242B-BEBB-4996-864F-8E449359303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3264</TotalTime>
  <Words>429</Words>
  <Application>Microsoft Office PowerPoint</Application>
  <PresentationFormat>사용자 지정</PresentationFormat>
  <Paragraphs>89</Paragraphs>
  <Slides>23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4" baseType="lpstr"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이혜강</dc:creator>
  <cp:lastModifiedBy>김병찬</cp:lastModifiedBy>
  <cp:revision>150</cp:revision>
  <dcterms:created xsi:type="dcterms:W3CDTF">2016-03-12T15:04:52Z</dcterms:created>
  <dcterms:modified xsi:type="dcterms:W3CDTF">2017-12-07T14:55:02Z</dcterms:modified>
</cp:coreProperties>
</file>

<file path=docProps/thumbnail.jpeg>
</file>